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sldIdLst>
    <p:sldId id="256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B36"/>
    <a:srgbClr val="D6EAE4"/>
    <a:srgbClr val="4BC1CA"/>
    <a:srgbClr val="19B4CA"/>
    <a:srgbClr val="36CBD7"/>
    <a:srgbClr val="53B1CA"/>
    <a:srgbClr val="2DA8B1"/>
    <a:srgbClr val="227594"/>
    <a:srgbClr val="8FFCBF"/>
    <a:srgbClr val="FC53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34"/>
    <p:restoredTop sz="94674"/>
  </p:normalViewPr>
  <p:slideViewPr>
    <p:cSldViewPr snapToGrid="0" snapToObjects="1">
      <p:cViewPr>
        <p:scale>
          <a:sx n="185" d="100"/>
          <a:sy n="185" d="100"/>
        </p:scale>
        <p:origin x="-2016" y="-1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https://www.kompyte.com/register?utm_medium=h2hbctemplate&amp;utm_source=websi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0238013" y="0"/>
            <a:ext cx="1953988" cy="6857999"/>
          </a:xfrm>
          <a:prstGeom prst="rect">
            <a:avLst/>
          </a:prstGeom>
          <a:solidFill>
            <a:srgbClr val="D6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575717" y="10597"/>
            <a:ext cx="1206154" cy="6857999"/>
          </a:xfrm>
          <a:prstGeom prst="rect">
            <a:avLst/>
          </a:prstGeom>
          <a:solidFill>
            <a:srgbClr val="4BC1CA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0648142" y="-10597"/>
            <a:ext cx="953389" cy="6857999"/>
          </a:xfrm>
          <a:prstGeom prst="rect">
            <a:avLst/>
          </a:prstGeom>
          <a:solidFill>
            <a:srgbClr val="4BC1CA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0793763" y="-1"/>
            <a:ext cx="598625" cy="6857999"/>
          </a:xfrm>
          <a:prstGeom prst="rect">
            <a:avLst/>
          </a:prstGeom>
          <a:solidFill>
            <a:srgbClr val="4BC1CA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988" y="0"/>
            <a:ext cx="11170784" cy="6858000"/>
          </a:xfrm>
          <a:prstGeom prst="rect">
            <a:avLst/>
          </a:prstGeom>
          <a:solidFill>
            <a:srgbClr val="2DA8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70570" y="1583869"/>
            <a:ext cx="8505144" cy="3900487"/>
          </a:xfrm>
          <a:prstGeom prst="rect">
            <a:avLst/>
          </a:prstGeom>
          <a:solidFill>
            <a:schemeClr val="bg1"/>
          </a:solidFill>
          <a:ln w="107950">
            <a:solidFill>
              <a:srgbClr val="1A2B36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3474" y="3404473"/>
            <a:ext cx="9144000" cy="596086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rgbClr val="1A2B36"/>
                </a:solidFill>
                <a:latin typeface="+mn-lt"/>
              </a:rPr>
              <a:t>Head-to-Head</a:t>
            </a:r>
            <a:br>
              <a:rPr lang="en-US" b="1" dirty="0" smtClean="0">
                <a:solidFill>
                  <a:srgbClr val="1A2B36"/>
                </a:solidFill>
                <a:latin typeface="+mn-lt"/>
              </a:rPr>
            </a:br>
            <a:r>
              <a:rPr lang="en-US" b="1" dirty="0" smtClean="0">
                <a:solidFill>
                  <a:srgbClr val="1A2B36"/>
                </a:solidFill>
                <a:latin typeface="+mn-lt"/>
              </a:rPr>
              <a:t>Battle Card</a:t>
            </a:r>
            <a:endParaRPr lang="en-US" b="1" i="1" dirty="0">
              <a:solidFill>
                <a:srgbClr val="1A2B36"/>
              </a:solidFill>
              <a:latin typeface="+mn-lt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413474" y="3999238"/>
            <a:ext cx="9144000" cy="793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100" dirty="0" smtClean="0">
                <a:solidFill>
                  <a:srgbClr val="1A2B36"/>
                </a:solidFill>
                <a:latin typeface="+mn-lt"/>
              </a:rPr>
              <a:t>How to compete </a:t>
            </a:r>
            <a:r>
              <a:rPr lang="en-US" sz="4100" dirty="0" smtClean="0">
                <a:solidFill>
                  <a:srgbClr val="1A2B36"/>
                </a:solidFill>
                <a:latin typeface="+mn-lt"/>
              </a:rPr>
              <a:t>against </a:t>
            </a:r>
            <a:r>
              <a:rPr lang="en-US" sz="4100" dirty="0" smtClean="0">
                <a:solidFill>
                  <a:srgbClr val="1A2B36"/>
                </a:solidFill>
                <a:latin typeface="+mn-lt"/>
              </a:rPr>
              <a:t>_________</a:t>
            </a:r>
            <a:endParaRPr lang="en-US" sz="4100" u="sng" dirty="0" smtClean="0">
              <a:solidFill>
                <a:srgbClr val="1A2B36"/>
              </a:solidFill>
              <a:latin typeface="+mn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0"/>
            <a:ext cx="1208314" cy="6858000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502386" y="3191405"/>
            <a:ext cx="2232148" cy="45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26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740236" y="0"/>
            <a:ext cx="11451764" cy="6857999"/>
          </a:xfrm>
          <a:prstGeom prst="rect">
            <a:avLst/>
          </a:prstGeom>
          <a:solidFill>
            <a:srgbClr val="D6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0" y="0"/>
            <a:ext cx="740235" cy="6858000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9544" y="308020"/>
            <a:ext cx="6084407" cy="883965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Your </a:t>
            </a:r>
            <a:r>
              <a:rPr lang="en-US" sz="3200" b="1" dirty="0" smtClean="0"/>
              <a:t>Product Summary</a:t>
            </a:r>
            <a:endParaRPr lang="en-US" sz="3200" b="1" dirty="0" smtClean="0">
              <a:effectLst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69544" y="1175656"/>
            <a:ext cx="4807230" cy="1292662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Key messaging statement </a:t>
            </a:r>
            <a:r>
              <a:rPr lang="en-US" sz="1400" b="1" dirty="0" smtClean="0">
                <a:effectLst/>
              </a:rPr>
              <a:t/>
            </a:r>
            <a:br>
              <a:rPr lang="en-US" sz="1400" b="1" dirty="0" smtClean="0">
                <a:effectLst/>
              </a:rPr>
            </a:br>
            <a:endParaRPr lang="en-US" sz="1400" b="1" dirty="0" smtClean="0">
              <a:effectLst/>
            </a:endParaRPr>
          </a:p>
          <a:p>
            <a:endParaRPr lang="en-US" sz="1000" dirty="0" smtClean="0"/>
          </a:p>
          <a:p>
            <a:endParaRPr lang="en-US" sz="1000" b="0" dirty="0" smtClean="0">
              <a:effectLst/>
            </a:endParaRPr>
          </a:p>
          <a:p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731019"/>
              </p:ext>
            </p:extLst>
          </p:nvPr>
        </p:nvGraphicFramePr>
        <p:xfrm>
          <a:off x="6419723" y="1175656"/>
          <a:ext cx="5434824" cy="159544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2717412"/>
                <a:gridCol w="2717412"/>
              </a:tblGrid>
              <a:tr h="753139"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2306"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6384484" y="319856"/>
            <a:ext cx="75269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</a:rPr>
              <a:t>Top Reasons </a:t>
            </a:r>
            <a:r>
              <a:rPr lang="en-US" sz="2000" b="1" dirty="0">
                <a:solidFill>
                  <a:srgbClr val="000000"/>
                </a:solidFill>
              </a:rPr>
              <a:t>to </a:t>
            </a:r>
            <a:r>
              <a:rPr lang="en-US" sz="2000" b="1" dirty="0" smtClean="0">
                <a:solidFill>
                  <a:srgbClr val="000000"/>
                </a:solidFill>
              </a:rPr>
              <a:t>chose _____</a:t>
            </a:r>
            <a:r>
              <a:rPr lang="en-US" sz="2000" b="1" dirty="0">
                <a:solidFill>
                  <a:srgbClr val="000000"/>
                </a:solidFill>
              </a:rPr>
              <a:t>__</a:t>
            </a:r>
            <a:r>
              <a:rPr lang="en-US" sz="2000" b="1" dirty="0" smtClean="0">
                <a:solidFill>
                  <a:srgbClr val="000000"/>
                </a:solidFill>
              </a:rPr>
              <a:t> over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______ </a:t>
            </a:r>
            <a:endParaRPr lang="en-US" sz="2000" u="sng" dirty="0"/>
          </a:p>
        </p:txBody>
      </p:sp>
      <p:sp>
        <p:nvSpPr>
          <p:cNvPr id="72" name="Rectangle 71"/>
          <p:cNvSpPr/>
          <p:nvPr/>
        </p:nvSpPr>
        <p:spPr>
          <a:xfrm>
            <a:off x="969544" y="5351792"/>
            <a:ext cx="4807230" cy="1200329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Key </a:t>
            </a:r>
            <a:r>
              <a:rPr lang="en-US" sz="1400" b="1" dirty="0" smtClean="0"/>
              <a:t>differentiators</a:t>
            </a:r>
          </a:p>
          <a:p>
            <a:endParaRPr lang="en-US" sz="1400" b="1" dirty="0">
              <a:effectLst/>
            </a:endParaRPr>
          </a:p>
          <a:p>
            <a:endParaRPr lang="en-US" sz="1400" b="1" dirty="0" smtClean="0">
              <a:effectLst/>
            </a:endParaRPr>
          </a:p>
          <a:p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389922" y="3290572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How to beat </a:t>
            </a:r>
            <a:r>
              <a:rPr lang="en-US" sz="3200" b="1" dirty="0">
                <a:solidFill>
                  <a:srgbClr val="000000"/>
                </a:solidFill>
              </a:rPr>
              <a:t>____________</a:t>
            </a:r>
            <a:endParaRPr lang="en-US" sz="3200" b="1" dirty="0"/>
          </a:p>
        </p:txBody>
      </p:sp>
      <p:graphicFrame>
        <p:nvGraphicFramePr>
          <p:cNvPr id="77" name="Table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788786"/>
              </p:ext>
            </p:extLst>
          </p:nvPr>
        </p:nvGraphicFramePr>
        <p:xfrm>
          <a:off x="6419723" y="4030775"/>
          <a:ext cx="5434824" cy="2511402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206982"/>
                <a:gridCol w="4227842"/>
              </a:tblGrid>
              <a:tr h="805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n>
                            <a:noFill/>
                          </a:ln>
                        </a:rPr>
                        <a:t>Weakness</a:t>
                      </a:r>
                      <a:r>
                        <a:rPr lang="en-US" sz="1400" b="1" baseline="0" dirty="0" smtClean="0">
                          <a:ln>
                            <a:noFill/>
                          </a:ln>
                        </a:rPr>
                        <a:t> 1</a:t>
                      </a:r>
                      <a:endParaRPr lang="en-US" sz="1400" b="1" dirty="0" smtClean="0">
                        <a:ln>
                          <a:noFill/>
                        </a:ln>
                      </a:endParaRPr>
                    </a:p>
                    <a:p>
                      <a:endParaRPr lang="en-US" sz="140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595959"/>
                          </a:solidFill>
                          <a:effectLst/>
                        </a:rPr>
                        <a:t>Description</a:t>
                      </a: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595959"/>
                          </a:solidFill>
                          <a:effectLst/>
                        </a:rPr>
                        <a:t>Description</a:t>
                      </a: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595959"/>
                          </a:solidFill>
                          <a:effectLst/>
                        </a:rPr>
                        <a:t>Description</a:t>
                      </a: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</a:txBody>
                  <a:tcPr anchor="ctr"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805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n>
                            <a:noFill/>
                          </a:ln>
                        </a:rPr>
                        <a:t>Weakness</a:t>
                      </a:r>
                      <a:r>
                        <a:rPr lang="en-US" sz="1400" b="1" baseline="0" dirty="0" smtClean="0">
                          <a:ln>
                            <a:noFill/>
                          </a:ln>
                        </a:rPr>
                        <a:t> 2</a:t>
                      </a:r>
                      <a:endParaRPr lang="en-US" sz="1400" b="1" dirty="0" smtClean="0">
                        <a:ln>
                          <a:noFill/>
                        </a:ln>
                      </a:endParaRPr>
                    </a:p>
                    <a:p>
                      <a:endParaRPr lang="en-US" sz="140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595959"/>
                          </a:solidFill>
                          <a:effectLst/>
                        </a:rPr>
                        <a:t>Description</a:t>
                      </a: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595959"/>
                          </a:solidFill>
                          <a:effectLst/>
                        </a:rPr>
                        <a:t>Description</a:t>
                      </a: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595959"/>
                          </a:solidFill>
                          <a:effectLst/>
                        </a:rPr>
                        <a:t>Description</a:t>
                      </a: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</a:txBody>
                  <a:tcPr anchor="ctr"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9007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n>
                            <a:noFill/>
                          </a:ln>
                        </a:rPr>
                        <a:t>Weakness</a:t>
                      </a:r>
                      <a:r>
                        <a:rPr lang="en-US" sz="1400" b="1" baseline="0" dirty="0" smtClean="0">
                          <a:ln>
                            <a:noFill/>
                          </a:ln>
                        </a:rPr>
                        <a:t> 3</a:t>
                      </a:r>
                      <a:endParaRPr lang="en-US" sz="1400" b="1" dirty="0" smtClean="0">
                        <a:ln>
                          <a:noFill/>
                        </a:ln>
                      </a:endParaRPr>
                    </a:p>
                    <a:p>
                      <a:endParaRPr lang="en-US" sz="140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595959"/>
                          </a:solidFill>
                          <a:effectLst/>
                        </a:rPr>
                        <a:t>Description</a:t>
                      </a: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595959"/>
                          </a:solidFill>
                          <a:effectLst/>
                        </a:rPr>
                        <a:t>Description</a:t>
                      </a: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595959"/>
                          </a:solidFill>
                          <a:effectLst/>
                        </a:rPr>
                        <a:t>Description</a:t>
                      </a: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</a:txBody>
                  <a:tcPr anchor="ctr"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8" name="Table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358402"/>
              </p:ext>
            </p:extLst>
          </p:nvPr>
        </p:nvGraphicFramePr>
        <p:xfrm>
          <a:off x="1763935" y="2751835"/>
          <a:ext cx="4012839" cy="231234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410735"/>
                <a:gridCol w="2602104"/>
              </a:tblGrid>
              <a:tr h="7456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n>
                            <a:noFill/>
                          </a:ln>
                        </a:rPr>
                        <a:t>1. Value Prop.</a:t>
                      </a:r>
                    </a:p>
                    <a:p>
                      <a:endParaRPr lang="en-US" sz="1400" dirty="0">
                        <a:ln>
                          <a:noFill/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2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n>
                            <a:noFill/>
                          </a:ln>
                        </a:rPr>
                        <a:t>2. Value Prop.</a:t>
                      </a:r>
                    </a:p>
                    <a:p>
                      <a:endParaRPr lang="en-US" sz="1400" dirty="0">
                        <a:ln>
                          <a:noFill/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4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n>
                            <a:noFill/>
                          </a:ln>
                        </a:rPr>
                        <a:t>3. Value Prop.</a:t>
                      </a:r>
                    </a:p>
                    <a:p>
                      <a:endParaRPr lang="en-US" sz="1400" dirty="0">
                        <a:ln>
                          <a:noFill/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rgbClr val="D5090A"/>
                        </a:solidFill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497206" y="3159236"/>
            <a:ext cx="1734645" cy="352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Rectangle 91"/>
          <p:cNvSpPr/>
          <p:nvPr/>
        </p:nvSpPr>
        <p:spPr>
          <a:xfrm>
            <a:off x="691951" y="1"/>
            <a:ext cx="100208" cy="6857999"/>
          </a:xfrm>
          <a:prstGeom prst="rect">
            <a:avLst/>
          </a:prstGeom>
          <a:solidFill>
            <a:srgbClr val="4BC1CA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60" y="2890870"/>
            <a:ext cx="488375" cy="4447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60" y="3652962"/>
            <a:ext cx="488375" cy="4447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60" y="4482211"/>
            <a:ext cx="488375" cy="44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0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46521" y="0"/>
            <a:ext cx="11645479" cy="6857999"/>
          </a:xfrm>
          <a:prstGeom prst="rect">
            <a:avLst/>
          </a:prstGeom>
          <a:solidFill>
            <a:srgbClr val="D6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23720" y="1"/>
            <a:ext cx="3810091" cy="6857999"/>
          </a:xfrm>
          <a:prstGeom prst="rect">
            <a:avLst/>
          </a:prstGeom>
          <a:solidFill>
            <a:srgbClr val="4BC1CA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533811" y="1"/>
            <a:ext cx="3744776" cy="6857999"/>
          </a:xfrm>
          <a:prstGeom prst="rect">
            <a:avLst/>
          </a:prstGeom>
          <a:solidFill>
            <a:srgbClr val="4BC1CA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0" y="0"/>
            <a:ext cx="740235" cy="6858000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497206" y="3159236"/>
            <a:ext cx="1734645" cy="352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399585" y="653868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61377" y="861535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Competitor Myth 1</a:t>
            </a: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709446" y="861535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Competitor Myth 2</a:t>
            </a:r>
            <a:endParaRPr lang="en-US" b="0" dirty="0" smtClean="0">
              <a:effectLst/>
            </a:endParaRPr>
          </a:p>
          <a:p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8471408" y="861535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Competitor Myth 3</a:t>
            </a:r>
            <a:endParaRPr lang="en-US" b="0" dirty="0" smtClean="0">
              <a:effectLst/>
            </a:endParaRPr>
          </a:p>
          <a:p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961377" y="1870914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Reality</a:t>
            </a: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96324" y="1870914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Reality</a:t>
            </a: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8471408" y="1870914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Reality</a:t>
            </a: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961377" y="2899613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Product Solutions Statement 1</a:t>
            </a: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696324" y="2899613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Product </a:t>
            </a:r>
            <a:r>
              <a:rPr lang="en-US" sz="1400" b="1" dirty="0" smtClean="0"/>
              <a:t>Solutions Statement </a:t>
            </a:r>
            <a:r>
              <a:rPr lang="en-US" sz="1400" b="1" dirty="0" smtClean="0"/>
              <a:t>1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471408" y="2899613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Product </a:t>
            </a:r>
            <a:r>
              <a:rPr lang="en-US" sz="1400" b="1" dirty="0" smtClean="0"/>
              <a:t>Solutions Statement </a:t>
            </a:r>
            <a:r>
              <a:rPr lang="en-US" sz="1400" b="1" dirty="0" smtClean="0"/>
              <a:t>1</a:t>
            </a: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218572"/>
              </p:ext>
            </p:extLst>
          </p:nvPr>
        </p:nvGraphicFramePr>
        <p:xfrm>
          <a:off x="961377" y="3928311"/>
          <a:ext cx="3406522" cy="238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522"/>
              </a:tblGrid>
              <a:tr h="595270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Supporting value statements </a:t>
                      </a:r>
                      <a:endParaRPr lang="en-US" sz="1400" b="1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34235"/>
              </p:ext>
            </p:extLst>
          </p:nvPr>
        </p:nvGraphicFramePr>
        <p:xfrm>
          <a:off x="4696324" y="3928311"/>
          <a:ext cx="3406522" cy="238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522"/>
              </a:tblGrid>
              <a:tr h="595270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Supporting value statements </a:t>
                      </a:r>
                      <a:endParaRPr lang="en-US" sz="1400" b="1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964991"/>
              </p:ext>
            </p:extLst>
          </p:nvPr>
        </p:nvGraphicFramePr>
        <p:xfrm>
          <a:off x="8471408" y="3928311"/>
          <a:ext cx="3406522" cy="238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522"/>
              </a:tblGrid>
              <a:tr h="595270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Supporting value statements </a:t>
                      </a:r>
                      <a:endParaRPr lang="en-US" sz="1400" b="1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0" name="Rectangle 89"/>
          <p:cNvSpPr/>
          <p:nvPr/>
        </p:nvSpPr>
        <p:spPr>
          <a:xfrm>
            <a:off x="691951" y="1"/>
            <a:ext cx="100208" cy="6857999"/>
          </a:xfrm>
          <a:prstGeom prst="rect">
            <a:avLst/>
          </a:prstGeom>
          <a:solidFill>
            <a:srgbClr val="4BC1CA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46521" y="0"/>
            <a:ext cx="11645479" cy="6857999"/>
          </a:xfrm>
          <a:prstGeom prst="rect">
            <a:avLst/>
          </a:prstGeom>
          <a:solidFill>
            <a:srgbClr val="D6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740235" cy="6858000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497206" y="3159236"/>
            <a:ext cx="1734645" cy="352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723720" y="1"/>
            <a:ext cx="3810091" cy="6857999"/>
          </a:xfrm>
          <a:prstGeom prst="rect">
            <a:avLst/>
          </a:prstGeom>
          <a:solidFill>
            <a:srgbClr val="4BC1CA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33811" y="1"/>
            <a:ext cx="3744776" cy="6857999"/>
          </a:xfrm>
          <a:prstGeom prst="rect">
            <a:avLst/>
          </a:prstGeom>
          <a:solidFill>
            <a:srgbClr val="4BC1CA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91951" y="1"/>
            <a:ext cx="100208" cy="6857999"/>
          </a:xfrm>
          <a:prstGeom prst="rect">
            <a:avLst/>
          </a:prstGeom>
          <a:solidFill>
            <a:srgbClr val="4BC1CA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945048" y="368673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Product Positioning Statement 1</a:t>
            </a: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692632" y="368673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Product Positioning </a:t>
            </a:r>
            <a:r>
              <a:rPr lang="en-US" sz="1400" b="1" dirty="0" smtClean="0"/>
              <a:t>Statement </a:t>
            </a:r>
            <a:r>
              <a:rPr lang="en-US" sz="1400" b="1" dirty="0" smtClean="0"/>
              <a:t>1</a:t>
            </a:r>
            <a:endParaRPr lang="en-US" sz="1400" b="1" dirty="0" smtClean="0"/>
          </a:p>
          <a:p>
            <a:endParaRPr lang="en-US" sz="1000" b="1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466460" y="368673"/>
            <a:ext cx="3406522" cy="769441"/>
          </a:xfrm>
          <a:prstGeom prst="rect">
            <a:avLst/>
          </a:prstGeom>
          <a:solidFill>
            <a:schemeClr val="bg1"/>
          </a:solidFill>
          <a:ln w="57150">
            <a:solidFill>
              <a:srgbClr val="1A2B36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Product Positioning </a:t>
            </a:r>
            <a:r>
              <a:rPr lang="en-US" sz="1400" b="1" dirty="0" smtClean="0"/>
              <a:t>Statement </a:t>
            </a:r>
            <a:r>
              <a:rPr lang="en-US" sz="1400" b="1" dirty="0" smtClean="0"/>
              <a:t>1</a:t>
            </a: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sz="1000" dirty="0"/>
          </a:p>
          <a:p>
            <a:r>
              <a:rPr lang="en-US" sz="1000" b="0" dirty="0" smtClean="0">
                <a:effectLst/>
              </a:rPr>
              <a:t/>
            </a:r>
            <a:br>
              <a:rPr lang="en-US" sz="1000" b="0" dirty="0" smtClean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136597"/>
              </p:ext>
            </p:extLst>
          </p:nvPr>
        </p:nvGraphicFramePr>
        <p:xfrm>
          <a:off x="945048" y="1397371"/>
          <a:ext cx="3406522" cy="238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522"/>
              </a:tblGrid>
              <a:tr h="595270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Supporting value statements </a:t>
                      </a:r>
                      <a:endParaRPr lang="en-US" sz="1400" b="1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33779"/>
              </p:ext>
            </p:extLst>
          </p:nvPr>
        </p:nvGraphicFramePr>
        <p:xfrm>
          <a:off x="4692632" y="1397371"/>
          <a:ext cx="3406522" cy="238108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3406522"/>
              </a:tblGrid>
              <a:tr h="595270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Supporting value statements </a:t>
                      </a:r>
                      <a:endParaRPr lang="en-US" sz="1400" b="1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677492"/>
              </p:ext>
            </p:extLst>
          </p:nvPr>
        </p:nvGraphicFramePr>
        <p:xfrm>
          <a:off x="8466460" y="1397371"/>
          <a:ext cx="3406522" cy="238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522"/>
              </a:tblGrid>
              <a:tr h="595270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Supporting value statements </a:t>
                      </a:r>
                      <a:endParaRPr lang="en-US" sz="1400" b="1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952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887899" y="3939734"/>
            <a:ext cx="6084407" cy="883965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Questions to ask</a:t>
            </a:r>
            <a:endParaRPr lang="en-US" sz="2800" b="1" dirty="0" smtClean="0">
              <a:effectLst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71451"/>
              </p:ext>
            </p:extLst>
          </p:nvPr>
        </p:nvGraphicFramePr>
        <p:xfrm>
          <a:off x="945048" y="4499791"/>
          <a:ext cx="3406522" cy="2080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522"/>
              </a:tblGrid>
              <a:tr h="520070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Questions to debunk Myth 1</a:t>
                      </a:r>
                      <a:endParaRPr lang="en-US" sz="1400" b="1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200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200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200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770556"/>
              </p:ext>
            </p:extLst>
          </p:nvPr>
        </p:nvGraphicFramePr>
        <p:xfrm>
          <a:off x="4692632" y="4499791"/>
          <a:ext cx="3406522" cy="208028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3406522"/>
              </a:tblGrid>
              <a:tr h="520070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Questions to debunk Myth 2</a:t>
                      </a:r>
                      <a:endParaRPr lang="en-US" sz="1400" b="1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200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200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200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299053"/>
              </p:ext>
            </p:extLst>
          </p:nvPr>
        </p:nvGraphicFramePr>
        <p:xfrm>
          <a:off x="8466460" y="4499791"/>
          <a:ext cx="3406522" cy="2080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522"/>
              </a:tblGrid>
              <a:tr h="520070"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Questions to debunk Myth 3</a:t>
                      </a:r>
                      <a:endParaRPr lang="en-US" sz="1400" b="1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200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200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200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3. </a:t>
                      </a:r>
                      <a:endParaRPr lang="en-US" sz="1400" b="0" dirty="0"/>
                    </a:p>
                  </a:txBody>
                  <a:tcPr>
                    <a:lnL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1A2B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1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27376" y="195638"/>
            <a:ext cx="10594510" cy="6858000"/>
          </a:xfrm>
          <a:prstGeom prst="rect">
            <a:avLst/>
          </a:prstGeom>
          <a:solidFill>
            <a:srgbClr val="2DA8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502386" y="3191405"/>
            <a:ext cx="2232148" cy="45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327486" y="2428655"/>
            <a:ext cx="7788729" cy="1992086"/>
          </a:xfrm>
          <a:prstGeom prst="rect">
            <a:avLst/>
          </a:prstGeom>
          <a:solidFill>
            <a:schemeClr val="bg1"/>
          </a:solidFill>
          <a:ln w="79375">
            <a:solidFill>
              <a:srgbClr val="1A2B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82508" y="3053720"/>
            <a:ext cx="9144000" cy="771751"/>
          </a:xfrm>
        </p:spPr>
        <p:txBody>
          <a:bodyPr anchor="t">
            <a:normAutofit/>
          </a:bodyPr>
          <a:lstStyle/>
          <a:p>
            <a:r>
              <a:rPr lang="en-US" sz="4000" b="1" dirty="0" smtClean="0">
                <a:latin typeface="+mn-lt"/>
              </a:rPr>
              <a:t>Reinvent the way you </a:t>
            </a:r>
            <a:r>
              <a:rPr lang="en-US" sz="4000" b="1" dirty="0" smtClean="0">
                <a:latin typeface="+mn-lt"/>
              </a:rPr>
              <a:t>compete.</a:t>
            </a:r>
            <a:endParaRPr lang="en-US" sz="4000" b="1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1176" y="4719234"/>
            <a:ext cx="2792185" cy="653143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1467930" y="3624638"/>
            <a:ext cx="9144000" cy="771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 smtClean="0"/>
              <a:t>www.kompyte.com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711801" y="4940422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3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0" name="TextBox 9"/>
          <p:cNvSpPr txBox="1"/>
          <p:nvPr/>
        </p:nvSpPr>
        <p:spPr>
          <a:xfrm>
            <a:off x="5021413" y="4861139"/>
            <a:ext cx="246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START NOW FREE TRIAL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1801" y="4828807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3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6" name="TextBox 15"/>
          <p:cNvSpPr txBox="1"/>
          <p:nvPr/>
        </p:nvSpPr>
        <p:spPr>
          <a:xfrm>
            <a:off x="4711801" y="472719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3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8" name="TextBox 17"/>
          <p:cNvSpPr txBox="1"/>
          <p:nvPr/>
        </p:nvSpPr>
        <p:spPr>
          <a:xfrm>
            <a:off x="4711801" y="5202442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3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9" name="TextBox 18"/>
          <p:cNvSpPr txBox="1"/>
          <p:nvPr/>
        </p:nvSpPr>
        <p:spPr>
          <a:xfrm>
            <a:off x="4711801" y="507892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3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129437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A2A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2118</TotalTime>
  <Words>207</Words>
  <Application>Microsoft Macintosh PowerPoint</Application>
  <PresentationFormat>Widescreen</PresentationFormat>
  <Paragraphs>103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Head-to-Head Battle Card</vt:lpstr>
      <vt:lpstr>PowerPoint Presentation</vt:lpstr>
      <vt:lpstr>PowerPoint Presentation</vt:lpstr>
      <vt:lpstr>PowerPoint Presentation</vt:lpstr>
      <vt:lpstr>Reinvent the way you compete.</vt:lpstr>
    </vt:vector>
  </TitlesOfParts>
  <Manager/>
  <Company/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Head-To-Head-Battle Card Template</dc:title>
  <dc:subject/>
  <dc:creator>Kompyte</dc:creator>
  <cp:keywords/>
  <dc:description/>
  <cp:lastModifiedBy>Konstantina</cp:lastModifiedBy>
  <cp:revision>64</cp:revision>
  <cp:lastPrinted>2019-12-10T17:44:10Z</cp:lastPrinted>
  <dcterms:created xsi:type="dcterms:W3CDTF">2019-09-12T10:29:18Z</dcterms:created>
  <dcterms:modified xsi:type="dcterms:W3CDTF">2019-12-11T10:40:09Z</dcterms:modified>
  <cp:category/>
</cp:coreProperties>
</file>